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2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173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5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93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8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8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7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9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2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7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8633F-EE8C-45DE-BF16-765A1E906EFA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6148707-37EE-442C-8DF0-35CDB7AB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2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B.COM III SEM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SUB- COST ACCOUNTING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365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03" y="486336"/>
            <a:ext cx="8596668" cy="6094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13) Margin of Safety =           Profit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Profit Volume Ratio </a:t>
            </a:r>
          </a:p>
          <a:p>
            <a:pPr marL="0" indent="0">
              <a:buNone/>
            </a:pPr>
            <a:r>
              <a:rPr lang="en-US" dirty="0" smtClean="0"/>
              <a:t>14) Contribution = Sales – Variable Cost </a:t>
            </a:r>
          </a:p>
          <a:p>
            <a:pPr marL="0" indent="0">
              <a:buNone/>
            </a:pPr>
            <a:r>
              <a:rPr lang="en-US" dirty="0" smtClean="0"/>
              <a:t>15) Contribution = Fixed Cost + Profit </a:t>
            </a:r>
          </a:p>
          <a:p>
            <a:pPr marL="0" indent="0">
              <a:buNone/>
            </a:pPr>
            <a:r>
              <a:rPr lang="en-US" dirty="0" smtClean="0"/>
              <a:t>16) Contribution = Fixed Cost – Loss</a:t>
            </a:r>
          </a:p>
          <a:p>
            <a:pPr marL="0" indent="0">
              <a:buNone/>
            </a:pPr>
            <a:r>
              <a:rPr lang="en-US" dirty="0" smtClean="0"/>
              <a:t>17) Sales = Variable Cost + Contribution </a:t>
            </a:r>
          </a:p>
          <a:p>
            <a:pPr marL="0" indent="0">
              <a:buNone/>
            </a:pPr>
            <a:r>
              <a:rPr lang="en-US" dirty="0" smtClean="0"/>
              <a:t>18) Variable Cost = Sales – Contribution </a:t>
            </a:r>
          </a:p>
          <a:p>
            <a:pPr marL="0" indent="0">
              <a:buNone/>
            </a:pPr>
            <a:r>
              <a:rPr lang="en-US" dirty="0" smtClean="0"/>
              <a:t>19) Contribution Ratio =  Sales – Variable Cost x 100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Sales</a:t>
            </a:r>
          </a:p>
          <a:p>
            <a:pPr marL="0" indent="0">
              <a:buNone/>
            </a:pPr>
            <a:r>
              <a:rPr lang="en-US" dirty="0" smtClean="0"/>
              <a:t>20) Margin of Safety (Price) = Total Sales (Price) – Break Even Point Sales (Price) </a:t>
            </a:r>
          </a:p>
          <a:p>
            <a:pPr marL="0" indent="0">
              <a:buNone/>
            </a:pPr>
            <a:r>
              <a:rPr lang="en-US" dirty="0" smtClean="0"/>
              <a:t>21) Margin of Safety (Unit) =Actual Sales (Unit) – Break Even Point Sales (Unit) </a:t>
            </a:r>
          </a:p>
          <a:p>
            <a:pPr marL="0" indent="0">
              <a:buNone/>
            </a:pPr>
            <a:r>
              <a:rPr lang="en-US" dirty="0" smtClean="0"/>
              <a:t>22) Margin of Safety =        Profit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Profit Volume Ratio</a:t>
            </a:r>
          </a:p>
          <a:p>
            <a:pPr marL="0" indent="0">
              <a:buNone/>
            </a:pPr>
            <a:r>
              <a:rPr lang="en-US" dirty="0" smtClean="0"/>
              <a:t>23) Profit Volume Ratio = Sales - Variable Cost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Sales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962141" y="824248"/>
            <a:ext cx="2163651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65172" y="3683358"/>
            <a:ext cx="2975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33352" y="5267459"/>
            <a:ext cx="200910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65172" y="6104586"/>
            <a:ext cx="2356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89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36" y="373804"/>
            <a:ext cx="8596668" cy="6120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24) Profit Volume Ratio = Fixed Cost + Profit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Sales</a:t>
            </a:r>
          </a:p>
          <a:p>
            <a:pPr marL="0" indent="0">
              <a:buNone/>
            </a:pPr>
            <a:r>
              <a:rPr lang="en-US" dirty="0" smtClean="0"/>
              <a:t>25) Profit Volume Ratio = Contribution x 100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Sales</a:t>
            </a:r>
          </a:p>
          <a:p>
            <a:pPr marL="0" indent="0">
              <a:buNone/>
            </a:pPr>
            <a:r>
              <a:rPr lang="en-US" dirty="0" smtClean="0"/>
              <a:t>26) Profit Volume Ratio = Sales – Variable Cost x 100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Sales</a:t>
            </a:r>
          </a:p>
          <a:p>
            <a:pPr marL="0" indent="0">
              <a:buNone/>
            </a:pPr>
            <a:r>
              <a:rPr lang="en-US" dirty="0" smtClean="0"/>
              <a:t>27)Profit Volume Ratio = Fixed Cost + Profit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Sales </a:t>
            </a:r>
          </a:p>
          <a:p>
            <a:pPr marL="0" indent="0">
              <a:buNone/>
            </a:pPr>
            <a:r>
              <a:rPr lang="en-US" dirty="0" smtClean="0"/>
              <a:t>28) Break Even Point =   Fixed Cost x Sales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Contribution</a:t>
            </a:r>
          </a:p>
          <a:p>
            <a:pPr marL="0" indent="0">
              <a:buNone/>
            </a:pPr>
            <a:r>
              <a:rPr lang="en-US" dirty="0" smtClean="0"/>
              <a:t>29) Break Even Point =                    Fixed Cost (Unit)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(Unit)                     Per Unit Sales Price – Per Unit Variable Cost </a:t>
            </a:r>
          </a:p>
          <a:p>
            <a:pPr marL="0" indent="0">
              <a:buNone/>
            </a:pPr>
            <a:r>
              <a:rPr lang="en-US" dirty="0" smtClean="0"/>
              <a:t>30) Break Even Point (Rs.) = Fixed Cost (Total)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1 -      Variable Cost (Per Unit)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Sales Per Unit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97747" y="746975"/>
            <a:ext cx="2678805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62141" y="1545465"/>
            <a:ext cx="23439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03808" y="2343955"/>
            <a:ext cx="2846231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62141" y="3163451"/>
            <a:ext cx="23439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7747" y="3953814"/>
            <a:ext cx="222804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62141" y="4781437"/>
            <a:ext cx="4391696" cy="4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9566" y="5584678"/>
            <a:ext cx="3425781" cy="21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48507" y="6004615"/>
            <a:ext cx="24212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304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13" y="41641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STATEMENT OF COST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For The Year Ending…….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619709"/>
              </p:ext>
            </p:extLst>
          </p:nvPr>
        </p:nvGraphicFramePr>
        <p:xfrm>
          <a:off x="677863" y="1957588"/>
          <a:ext cx="8596311" cy="4262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5207"/>
                <a:gridCol w="1764406"/>
                <a:gridCol w="1456698"/>
              </a:tblGrid>
              <a:tr h="376848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 Unit</a:t>
                      </a:r>
                      <a:endParaRPr lang="en-US" dirty="0"/>
                    </a:p>
                  </a:txBody>
                  <a:tcPr/>
                </a:tc>
              </a:tr>
              <a:tr h="3886060">
                <a:tc>
                  <a:txBody>
                    <a:bodyPr/>
                    <a:lstStyle/>
                    <a:p>
                      <a:r>
                        <a:rPr lang="en-US" dirty="0" smtClean="0"/>
                        <a:t>Add: Opening Stock of Materials                    XXX</a:t>
                      </a:r>
                    </a:p>
                    <a:p>
                      <a:r>
                        <a:rPr lang="en-US" dirty="0" smtClean="0"/>
                        <a:t>Materials Purchased                                      XXX</a:t>
                      </a:r>
                    </a:p>
                    <a:p>
                      <a:r>
                        <a:rPr lang="en-US" dirty="0" smtClean="0"/>
                        <a:t>                                                                    XXX</a:t>
                      </a:r>
                    </a:p>
                    <a:p>
                      <a:r>
                        <a:rPr lang="en-US" dirty="0" smtClean="0"/>
                        <a:t>Less:</a:t>
                      </a:r>
                      <a:r>
                        <a:rPr lang="en-US" baseline="0" dirty="0" smtClean="0"/>
                        <a:t> Closing Stock of Materials                     XXX</a:t>
                      </a:r>
                    </a:p>
                    <a:p>
                      <a:r>
                        <a:rPr lang="en-US" baseline="0" dirty="0" smtClean="0"/>
                        <a:t>                                                                    XXX</a:t>
                      </a:r>
                    </a:p>
                    <a:p>
                      <a:r>
                        <a:rPr lang="en-US" baseline="0" dirty="0" smtClean="0"/>
                        <a:t>Add: Carriage Inwards                                   XXX</a:t>
                      </a:r>
                    </a:p>
                    <a:p>
                      <a:r>
                        <a:rPr lang="en-US" b="1" baseline="0" dirty="0" smtClean="0"/>
                        <a:t>(A) Material Consumed                                 </a:t>
                      </a:r>
                      <a:r>
                        <a:rPr lang="en-US" b="0" baseline="0" dirty="0" smtClean="0"/>
                        <a:t>XXX</a:t>
                      </a:r>
                    </a:p>
                    <a:p>
                      <a:r>
                        <a:rPr lang="en-US" baseline="0" dirty="0" smtClean="0"/>
                        <a:t>Productive Wages</a:t>
                      </a:r>
                    </a:p>
                    <a:p>
                      <a:r>
                        <a:rPr lang="en-US" b="1" baseline="0" dirty="0" smtClean="0"/>
                        <a:t>(B) Prime Cost </a:t>
                      </a:r>
                    </a:p>
                    <a:p>
                      <a:r>
                        <a:rPr lang="en-US" baseline="0" dirty="0" smtClean="0"/>
                        <a:t>Add: Works Oncost:</a:t>
                      </a:r>
                    </a:p>
                    <a:p>
                      <a:r>
                        <a:rPr lang="en-US" baseline="0" dirty="0" smtClean="0"/>
                        <a:t>Factory Rent And Taxes                                  XXX</a:t>
                      </a:r>
                    </a:p>
                    <a:p>
                      <a:r>
                        <a:rPr lang="en-US" baseline="0" dirty="0" smtClean="0"/>
                        <a:t>Factory Insurance                                          XXX</a:t>
                      </a:r>
                    </a:p>
                    <a:p>
                      <a:r>
                        <a:rPr lang="en-US" baseline="0" dirty="0" smtClean="0"/>
                        <a:t>                                                                     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242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74443"/>
              </p:ext>
            </p:extLst>
          </p:nvPr>
        </p:nvGraphicFramePr>
        <p:xfrm>
          <a:off x="489398" y="706787"/>
          <a:ext cx="9195516" cy="4671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3977"/>
                <a:gridCol w="1712890"/>
                <a:gridCol w="1738649"/>
              </a:tblGrid>
              <a:tr h="345042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smtClean="0"/>
                        <a:t>Cost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Unit</a:t>
                      </a:r>
                      <a:endParaRPr lang="en-US" dirty="0"/>
                    </a:p>
                  </a:txBody>
                  <a:tcPr/>
                </a:tc>
              </a:tr>
              <a:tr h="4305782">
                <a:tc>
                  <a:txBody>
                    <a:bodyPr/>
                    <a:lstStyle/>
                    <a:p>
                      <a:r>
                        <a:rPr lang="en-US" dirty="0" smtClean="0"/>
                        <a:t>Add: Opening Work-In</a:t>
                      </a:r>
                      <a:r>
                        <a:rPr lang="en-US" baseline="0" dirty="0" smtClean="0"/>
                        <a:t>-Progress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Less: Closing Work-in-Progress</a:t>
                      </a:r>
                    </a:p>
                    <a:p>
                      <a:r>
                        <a:rPr lang="en-US" b="1" baseline="0" dirty="0" smtClean="0"/>
                        <a:t>(C) Works Cost</a:t>
                      </a:r>
                    </a:p>
                    <a:p>
                      <a:r>
                        <a:rPr lang="en-US" baseline="0" dirty="0" smtClean="0"/>
                        <a:t>Add: Office Oncost</a:t>
                      </a:r>
                    </a:p>
                    <a:p>
                      <a:r>
                        <a:rPr lang="en-US" b="1" baseline="0" dirty="0" smtClean="0"/>
                        <a:t>(D) Production Cost</a:t>
                      </a:r>
                    </a:p>
                    <a:p>
                      <a:r>
                        <a:rPr lang="en-US" baseline="0" dirty="0" smtClean="0"/>
                        <a:t>Add: Opening Stock of Finished Goods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Less: Closing Stock of Finished Goods </a:t>
                      </a:r>
                    </a:p>
                    <a:p>
                      <a:r>
                        <a:rPr lang="en-US" b="1" baseline="0" dirty="0" smtClean="0"/>
                        <a:t>(E) Cost Of Goods Sold</a:t>
                      </a:r>
                    </a:p>
                    <a:p>
                      <a:r>
                        <a:rPr lang="en-US" baseline="0" dirty="0" smtClean="0"/>
                        <a:t>Add: Sales And Distribution Expenses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Add: Net Profit </a:t>
                      </a:r>
                    </a:p>
                    <a:p>
                      <a:r>
                        <a:rPr lang="en-US" b="1" dirty="0" smtClean="0"/>
                        <a:t>(F) Selling Price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 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+ XXX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 XXX</a:t>
                      </a:r>
                    </a:p>
                    <a:p>
                      <a:r>
                        <a:rPr lang="en-US" dirty="0" smtClean="0"/>
                        <a:t>   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XXX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 XXX</a:t>
                      </a:r>
                    </a:p>
                    <a:p>
                      <a:r>
                        <a:rPr lang="en-US" dirty="0" smtClean="0"/>
                        <a:t>    + XXX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XXX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6310648" y="1403797"/>
            <a:ext cx="142955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10648" y="1957588"/>
            <a:ext cx="1339403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10648" y="2524258"/>
            <a:ext cx="142955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65571" y="3052293"/>
            <a:ext cx="1429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65571" y="3606085"/>
            <a:ext cx="15197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10648" y="4159876"/>
            <a:ext cx="1519707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265571" y="4675034"/>
            <a:ext cx="1519707" cy="12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10659" y="1403797"/>
            <a:ext cx="145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10659" y="1957588"/>
            <a:ext cx="1584102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010659" y="2524257"/>
            <a:ext cx="15841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010659" y="3052293"/>
            <a:ext cx="1584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10659" y="3606085"/>
            <a:ext cx="1584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10659" y="4172755"/>
            <a:ext cx="1584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10659" y="4675034"/>
            <a:ext cx="1584102" cy="12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010659" y="4971245"/>
            <a:ext cx="1584102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65571" y="4971245"/>
            <a:ext cx="156478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5652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24" y="377781"/>
            <a:ext cx="8596668" cy="1320800"/>
          </a:xfrm>
        </p:spPr>
        <p:txBody>
          <a:bodyPr/>
          <a:lstStyle/>
          <a:p>
            <a:r>
              <a:rPr lang="en-US" dirty="0" smtClean="0"/>
              <a:t>        RECONCILIATION STATEMENT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705385"/>
              </p:ext>
            </p:extLst>
          </p:nvPr>
        </p:nvGraphicFramePr>
        <p:xfrm>
          <a:off x="561424" y="1893195"/>
          <a:ext cx="859631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3850"/>
                <a:gridCol w="1120462"/>
                <a:gridCol w="1211999"/>
              </a:tblGrid>
              <a:tr h="346359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Rupees</a:t>
                      </a:r>
                      <a:endParaRPr lang="en-US" dirty="0"/>
                    </a:p>
                  </a:txBody>
                  <a:tcPr/>
                </a:tc>
              </a:tr>
              <a:tr h="372336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b="1" dirty="0" smtClean="0"/>
                        <a:t>Profit As Per Cost Accounts</a:t>
                      </a:r>
                    </a:p>
                    <a:p>
                      <a:r>
                        <a:rPr lang="en-US" dirty="0" smtClean="0"/>
                        <a:t>Add: 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Over Recovery or Overcharge or Over Absorption of Overheads in Cost Accounts:</a:t>
                      </a:r>
                    </a:p>
                    <a:p>
                      <a:r>
                        <a:rPr lang="en-US" baseline="0" dirty="0" smtClean="0"/>
                        <a:t>                           1) Factory Overheads</a:t>
                      </a:r>
                    </a:p>
                    <a:p>
                      <a:r>
                        <a:rPr lang="en-US" baseline="0" dirty="0" smtClean="0"/>
                        <a:t>                           2) Office Overheads</a:t>
                      </a:r>
                    </a:p>
                    <a:p>
                      <a:r>
                        <a:rPr lang="en-US" baseline="0" dirty="0" smtClean="0"/>
                        <a:t>                           3) Selling &amp; Distribution Overheads</a:t>
                      </a:r>
                    </a:p>
                    <a:p>
                      <a:r>
                        <a:rPr lang="en-US" baseline="0" dirty="0" smtClean="0"/>
                        <a:t>ii) Overvaluation of Opening Stock in Cost Account:</a:t>
                      </a:r>
                    </a:p>
                    <a:p>
                      <a:r>
                        <a:rPr lang="en-US" baseline="0" dirty="0" smtClean="0"/>
                        <a:t>                           1) Raw Material</a:t>
                      </a:r>
                    </a:p>
                    <a:p>
                      <a:r>
                        <a:rPr lang="en-US" baseline="0" dirty="0" smtClean="0"/>
                        <a:t>                           2) Work-In-Progress</a:t>
                      </a:r>
                    </a:p>
                    <a:p>
                      <a:r>
                        <a:rPr lang="en-US" baseline="0" dirty="0" smtClean="0"/>
                        <a:t>                           3) Finished Goods</a:t>
                      </a:r>
                    </a:p>
                    <a:p>
                      <a:r>
                        <a:rPr lang="en-US" dirty="0" smtClean="0"/>
                        <a:t>iii) Undervaluation of Closing Stock in Cost Accounts: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             1)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Raw Material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2) Work-In-Progress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3) Finished Goods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r>
                        <a:rPr lang="en-US" dirty="0" smtClean="0"/>
                        <a:t>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6825803" y="3928056"/>
            <a:ext cx="109470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25803" y="5048518"/>
            <a:ext cx="1094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59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258852"/>
              </p:ext>
            </p:extLst>
          </p:nvPr>
        </p:nvGraphicFramePr>
        <p:xfrm>
          <a:off x="847144" y="693906"/>
          <a:ext cx="8127999" cy="584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504"/>
                <a:gridCol w="1339403"/>
                <a:gridCol w="1325092"/>
              </a:tblGrid>
              <a:tr h="386637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Rupees</a:t>
                      </a:r>
                      <a:endParaRPr lang="en-US" dirty="0"/>
                    </a:p>
                  </a:txBody>
                  <a:tcPr/>
                </a:tc>
              </a:tr>
              <a:tr h="5461925">
                <a:tc>
                  <a:txBody>
                    <a:bodyPr/>
                    <a:lstStyle/>
                    <a:p>
                      <a:r>
                        <a:rPr lang="en-US" dirty="0" smtClean="0"/>
                        <a:t>iv) Items of Income, Gains and Profits entered in Financial Accounts but not considered in</a:t>
                      </a:r>
                      <a:r>
                        <a:rPr lang="en-US" baseline="0" dirty="0" smtClean="0"/>
                        <a:t> Cost Account:</a:t>
                      </a:r>
                    </a:p>
                    <a:p>
                      <a:r>
                        <a:rPr lang="en-US" baseline="0" dirty="0" smtClean="0"/>
                        <a:t>                             1) Interest</a:t>
                      </a:r>
                    </a:p>
                    <a:p>
                      <a:r>
                        <a:rPr lang="en-US" baseline="0" dirty="0" smtClean="0"/>
                        <a:t>                             2) Rent                  </a:t>
                      </a:r>
                    </a:p>
                    <a:p>
                      <a:r>
                        <a:rPr lang="en-US" baseline="0" dirty="0" smtClean="0"/>
                        <a:t>                             3) Dividend</a:t>
                      </a:r>
                    </a:p>
                    <a:p>
                      <a:r>
                        <a:rPr lang="en-US" baseline="0" dirty="0" smtClean="0"/>
                        <a:t>v) Items of Expenditure and Losses shown in Cost Accounts but not shown in Financial Accounts.</a:t>
                      </a:r>
                    </a:p>
                    <a:p>
                      <a:r>
                        <a:rPr lang="en-US" baseline="0" dirty="0" smtClean="0"/>
                        <a:t>vi) Depreciation Overcharged in Cost Accounts.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Less: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) Under-recovery or absorption of Overheads in cost accounts</a:t>
                      </a:r>
                    </a:p>
                    <a:p>
                      <a:r>
                        <a:rPr lang="en-US" baseline="0" dirty="0" smtClean="0"/>
                        <a:t>ii) Undervaluation of Opening Stock Of Material, Work-In-Progress and Finished Goods in Cost Accounts.</a:t>
                      </a:r>
                    </a:p>
                    <a:p>
                      <a:r>
                        <a:rPr lang="en-US" baseline="0" dirty="0" smtClean="0"/>
                        <a:t>iii) Overvaluation of Closing Stock of Raw Material, Work-In-Progress and Finished Goods in cost Accounts.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XXX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6310648" y="2691685"/>
            <a:ext cx="1339403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10648" y="3541690"/>
            <a:ext cx="1339403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650051" y="3541690"/>
            <a:ext cx="131364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07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433732"/>
              </p:ext>
            </p:extLst>
          </p:nvPr>
        </p:nvGraphicFramePr>
        <p:xfrm>
          <a:off x="694029" y="745422"/>
          <a:ext cx="8127999" cy="3710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051"/>
                <a:gridCol w="1275008"/>
                <a:gridCol w="1234940"/>
              </a:tblGrid>
              <a:tr h="39596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Rupees</a:t>
                      </a:r>
                      <a:endParaRPr lang="en-US" dirty="0"/>
                    </a:p>
                  </a:txBody>
                  <a:tcPr/>
                </a:tc>
              </a:tr>
              <a:tr h="3314708">
                <a:tc>
                  <a:txBody>
                    <a:bodyPr/>
                    <a:lstStyle/>
                    <a:p>
                      <a:r>
                        <a:rPr lang="en-US" dirty="0" smtClean="0"/>
                        <a:t>vi) Items of Expenditure Debited in Financial Accounts but</a:t>
                      </a:r>
                      <a:r>
                        <a:rPr lang="en-US" baseline="0" dirty="0" smtClean="0"/>
                        <a:t> Excluded in Cost Accounts.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v) Items or Income or Gains shown in Cost Accounts but not considered in financial accounts.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vi) Depreciation Undercharged in Cost Accounts.</a:t>
                      </a:r>
                    </a:p>
                    <a:p>
                      <a:r>
                        <a:rPr lang="en-US" b="1" baseline="0" dirty="0" smtClean="0"/>
                        <a:t>              Profit as per Financial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XXX</a:t>
                      </a:r>
                    </a:p>
                    <a:p>
                      <a:r>
                        <a:rPr lang="en-US" dirty="0" smtClean="0"/>
                        <a:t>  XXXX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6284890" y="2021983"/>
            <a:ext cx="2537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572777" y="3103808"/>
            <a:ext cx="1249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445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PROCESS - ACCOUNTS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197729"/>
              </p:ext>
            </p:extLst>
          </p:nvPr>
        </p:nvGraphicFramePr>
        <p:xfrm>
          <a:off x="677334" y="2117042"/>
          <a:ext cx="8596314" cy="3853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60"/>
                <a:gridCol w="837126"/>
                <a:gridCol w="738871"/>
                <a:gridCol w="2455090"/>
                <a:gridCol w="914400"/>
                <a:gridCol w="928667"/>
              </a:tblGrid>
              <a:tr h="2735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akal Marathi" panose="02000400000000000000" pitchFamily="2" charset="0"/>
                          <a:cs typeface="Sakal Marathi" panose="02000400000000000000" pitchFamily="2" charset="0"/>
                        </a:rPr>
                        <a:t>    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Particular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akal Marathi" panose="02000400000000000000" pitchFamily="2" charset="0"/>
                          <a:cs typeface="Sakal Marathi" panose="02000400000000000000" pitchFamily="2" charset="0"/>
                        </a:rPr>
                        <a:t>    ₹</a:t>
                      </a:r>
                      <a:endParaRPr lang="en-US" dirty="0"/>
                    </a:p>
                  </a:txBody>
                  <a:tcPr/>
                </a:tc>
              </a:tr>
              <a:tr h="3488086">
                <a:tc>
                  <a:txBody>
                    <a:bodyPr/>
                    <a:lstStyle/>
                    <a:p>
                      <a:r>
                        <a:rPr lang="en-US" dirty="0" smtClean="0"/>
                        <a:t>To Opening Stock</a:t>
                      </a:r>
                    </a:p>
                    <a:p>
                      <a:r>
                        <a:rPr lang="en-US" dirty="0" smtClean="0"/>
                        <a:t>To Transfer from earlier Process</a:t>
                      </a:r>
                    </a:p>
                    <a:p>
                      <a:r>
                        <a:rPr lang="en-US" dirty="0" smtClean="0"/>
                        <a:t>To Material</a:t>
                      </a:r>
                    </a:p>
                    <a:p>
                      <a:r>
                        <a:rPr lang="en-US" dirty="0" smtClean="0"/>
                        <a:t>To Wages</a:t>
                      </a:r>
                    </a:p>
                    <a:p>
                      <a:r>
                        <a:rPr lang="en-US" dirty="0" smtClean="0"/>
                        <a:t>To Direct Expenses</a:t>
                      </a:r>
                    </a:p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Other Expenses</a:t>
                      </a:r>
                    </a:p>
                    <a:p>
                      <a:r>
                        <a:rPr lang="en-US" baseline="0" dirty="0" smtClean="0"/>
                        <a:t>To Abnormal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</a:t>
                      </a:r>
                    </a:p>
                    <a:p>
                      <a:r>
                        <a:rPr lang="en-US" dirty="0" smtClean="0"/>
                        <a:t>------------------------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Normal Loss A/c</a:t>
                      </a:r>
                    </a:p>
                    <a:p>
                      <a:r>
                        <a:rPr lang="en-US" dirty="0" smtClean="0"/>
                        <a:t>By Abnormal Loss A/c</a:t>
                      </a:r>
                    </a:p>
                    <a:p>
                      <a:r>
                        <a:rPr lang="en-US" dirty="0" smtClean="0"/>
                        <a:t>By By-Product A/c</a:t>
                      </a:r>
                    </a:p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Transfer of Output to Stores</a:t>
                      </a:r>
                    </a:p>
                    <a:p>
                      <a:r>
                        <a:rPr lang="en-US" baseline="0" dirty="0" smtClean="0"/>
                        <a:t>By Transfer of Output to Next Process A/c</a:t>
                      </a:r>
                    </a:p>
                    <a:p>
                      <a:r>
                        <a:rPr lang="en-US" baseline="0" dirty="0" smtClean="0"/>
                        <a:t>By Closing Stock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</a:p>
                    <a:p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3400023" y="4430332"/>
            <a:ext cx="1584101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00023" y="4739425"/>
            <a:ext cx="1584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00023" y="4829577"/>
            <a:ext cx="1584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56868" y="4443211"/>
            <a:ext cx="1817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56868" y="4739425"/>
            <a:ext cx="1817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56868" y="4829577"/>
            <a:ext cx="1817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26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3335"/>
            <a:ext cx="8596668" cy="9787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</a:t>
            </a:r>
            <a:r>
              <a:rPr lang="en-US" sz="4900" dirty="0" smtClean="0"/>
              <a:t>BREAK EVEN POINT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44710"/>
            <a:ext cx="8596668" cy="40966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(I)     </a:t>
            </a:r>
            <a:r>
              <a:rPr lang="en-US" sz="2800" dirty="0" smtClean="0"/>
              <a:t>Calculating Profit at Different Sales Volume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1900" dirty="0" smtClean="0"/>
              <a:t>1) Profit = Sales – Variable Cost – Fixed Cost</a:t>
            </a:r>
          </a:p>
          <a:p>
            <a:pPr marL="0" indent="0">
              <a:buNone/>
            </a:pPr>
            <a:r>
              <a:rPr lang="en-US" sz="1900" dirty="0" smtClean="0"/>
              <a:t>2) Profit = Contribution Margin – Fixed Cost</a:t>
            </a:r>
          </a:p>
          <a:p>
            <a:pPr marL="0" indent="0">
              <a:buNone/>
            </a:pPr>
            <a:r>
              <a:rPr lang="en-US" sz="1900" dirty="0" smtClean="0"/>
              <a:t>3) Profit = Sales x Profit Volume Ratio – Fixed Cost</a:t>
            </a:r>
          </a:p>
          <a:p>
            <a:pPr marL="0" indent="0">
              <a:buNone/>
            </a:pPr>
            <a:r>
              <a:rPr lang="en-US" sz="1900" dirty="0" smtClean="0"/>
              <a:t>4) Per Unit  Contribution =    Fixed Cost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                      Break Even Point (Unit)</a:t>
            </a:r>
          </a:p>
          <a:p>
            <a:pPr marL="0" indent="0">
              <a:buNone/>
            </a:pPr>
            <a:r>
              <a:rPr lang="en-US" sz="1900" dirty="0" smtClean="0"/>
              <a:t>5) Per Unit Selling Price = Per Unit Contribution +  Per Unit Variable Cost                    </a:t>
            </a:r>
          </a:p>
          <a:p>
            <a:pPr marL="0" indent="0">
              <a:buNone/>
            </a:pPr>
            <a:r>
              <a:rPr lang="en-US" sz="1900" dirty="0" smtClean="0"/>
              <a:t>6) New Volume of Sales =                          Fixed Cost + Profit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(In Units)  </a:t>
            </a:r>
            <a:r>
              <a:rPr lang="en-US" dirty="0" smtClean="0"/>
              <a:t>                New Selling Price (Per Unit) – Variable Cost (Per Unit)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503054" y="5409127"/>
            <a:ext cx="5267459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4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76" y="283336"/>
            <a:ext cx="8596668" cy="5795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7) Desired Sales =       Fixed Cost + Desired Profit</a:t>
            </a:r>
          </a:p>
          <a:p>
            <a:pPr marL="0" indent="0">
              <a:buNone/>
            </a:pPr>
            <a:r>
              <a:rPr lang="en-US" dirty="0" smtClean="0"/>
              <a:t>  (Per unit )       Selling Price per unit – Variable cost per unit</a:t>
            </a:r>
          </a:p>
          <a:p>
            <a:pPr marL="0" indent="0">
              <a:buNone/>
            </a:pPr>
            <a:r>
              <a:rPr lang="en-US" dirty="0" smtClean="0"/>
              <a:t>8) Desired Sales =     Fixed Cost + Desired Profit </a:t>
            </a:r>
          </a:p>
          <a:p>
            <a:pPr marL="0" indent="0">
              <a:buNone/>
            </a:pPr>
            <a:r>
              <a:rPr lang="en-US" dirty="0" smtClean="0"/>
              <a:t>    (Per Unit)             Per unit Contribution</a:t>
            </a:r>
          </a:p>
          <a:p>
            <a:pPr marL="0" indent="0">
              <a:buNone/>
            </a:pPr>
            <a:r>
              <a:rPr lang="en-US" dirty="0" smtClean="0"/>
              <a:t>9) Desired Sales =   Total Fixed Cost + Desired Profit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1-     Per unit Variable Cost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Per Unit Selling Price </a:t>
            </a:r>
          </a:p>
          <a:p>
            <a:pPr marL="0" indent="0">
              <a:buNone/>
            </a:pPr>
            <a:r>
              <a:rPr lang="en-US" dirty="0" smtClean="0"/>
              <a:t>10) Desired Sales =   Fixed Cost x Desired Profit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Profit Volume Ratio</a:t>
            </a:r>
          </a:p>
          <a:p>
            <a:pPr marL="0" indent="0">
              <a:buNone/>
            </a:pPr>
            <a:r>
              <a:rPr lang="en-US" dirty="0" smtClean="0"/>
              <a:t>11) Margin of Safety = Total Sales – Break Even Point </a:t>
            </a:r>
          </a:p>
          <a:p>
            <a:pPr marL="0" indent="0">
              <a:buNone/>
            </a:pPr>
            <a:r>
              <a:rPr lang="en-US" dirty="0" smtClean="0"/>
              <a:t>12) Margin of Safety = Profit x Sales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Contribution </a:t>
            </a:r>
          </a:p>
          <a:p>
            <a:pPr marL="0" indent="0">
              <a:buNone/>
            </a:pPr>
            <a:r>
              <a:rPr lang="en-US" dirty="0" smtClean="0"/>
              <a:t>13) Break Even Point (Rs.) =        Fixed Cost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Profit Volume Ratio (%)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618963" y="5460642"/>
            <a:ext cx="2627291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01532" y="631065"/>
            <a:ext cx="4353060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3200" y="1493949"/>
            <a:ext cx="32325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01532" y="2292439"/>
            <a:ext cx="3644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7746" y="2678806"/>
            <a:ext cx="247274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43200" y="3451538"/>
            <a:ext cx="2936383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897746" y="4675032"/>
            <a:ext cx="2627291" cy="2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55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</TotalTime>
  <Words>1039</Words>
  <Application>Microsoft Office PowerPoint</Application>
  <PresentationFormat>Widescreen</PresentationFormat>
  <Paragraphs>287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Sakal Marathi</vt:lpstr>
      <vt:lpstr>Trebuchet MS</vt:lpstr>
      <vt:lpstr>Wingdings 3</vt:lpstr>
      <vt:lpstr>Facet</vt:lpstr>
      <vt:lpstr>B.COM III SEM V</vt:lpstr>
      <vt:lpstr>                STATEMENT OF COST                For The Year Ending…….    </vt:lpstr>
      <vt:lpstr>PowerPoint Presentation</vt:lpstr>
      <vt:lpstr>        RECONCILIATION STATEMENT           </vt:lpstr>
      <vt:lpstr>PowerPoint Presentation</vt:lpstr>
      <vt:lpstr>PowerPoint Presentation</vt:lpstr>
      <vt:lpstr>           PROCESS - ACCOUNTS</vt:lpstr>
      <vt:lpstr>             BREAK EVEN POINT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B.COM III SEM V</dc:title>
  <dc:creator>as</dc:creator>
  <cp:lastModifiedBy>as</cp:lastModifiedBy>
  <cp:revision>33</cp:revision>
  <dcterms:created xsi:type="dcterms:W3CDTF">2022-01-19T14:06:31Z</dcterms:created>
  <dcterms:modified xsi:type="dcterms:W3CDTF">2022-02-07T15:38:55Z</dcterms:modified>
</cp:coreProperties>
</file>