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0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7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216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15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026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58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9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0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7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3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1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0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8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882E-0EE4-4DB1-99BC-0E0E311A1486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AF5040-6C5F-499B-A791-5231EAE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4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B.Com III Sem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Sub : Business Regulatory Frame Work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061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2720" indent="-6350">
              <a:spcBef>
                <a:spcPts val="0"/>
              </a:spcBef>
              <a:spcAft>
                <a:spcPts val="4215"/>
              </a:spcAft>
            </a:pP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Mangal" panose="02040503050203030202" pitchFamily="18" charset="0"/>
                <a:ea typeface="Mangal" panose="02040503050203030202" pitchFamily="18" charset="0"/>
              </a:rPr>
              <a:t>घटनापत्रकात </a:t>
            </a: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angal" panose="02040503050203030202" pitchFamily="18" charset="0"/>
                <a:ea typeface="Mangal" panose="02040503050203030202" pitchFamily="18" charset="0"/>
              </a:rPr>
              <a:t>समाविष्</a:t>
            </a: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Mangal" panose="02040503050203030202" pitchFamily="18" charset="0"/>
                <a:ea typeface="Mangal" panose="02040503050203030202" pitchFamily="18" charset="0"/>
              </a:rPr>
              <a:t>ट</a:t>
            </a: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angal" panose="02040503050203030202" pitchFamily="18" charset="0"/>
                <a:ea typeface="Mangal" panose="02040503050203030202" pitchFamily="18" charset="0"/>
              </a:rPr>
              <a:t> होणा-या </a:t>
            </a: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Mangal" panose="02040503050203030202" pitchFamily="18" charset="0"/>
                <a:ea typeface="Mangal" panose="02040503050203030202" pitchFamily="18" charset="0"/>
              </a:rPr>
              <a:t>बाबी </a:t>
            </a:r>
            <a:r>
              <a:rPr lang="en-US" b="1" kern="0" dirty="0">
                <a:solidFill>
                  <a:srgbClr val="178DBB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</a:t>
            </a:r>
            <a:r>
              <a:rPr lang="en-US" b="1" kern="0" dirty="0">
                <a:solidFill>
                  <a:srgbClr val="178DBB"/>
                </a:solidFill>
                <a:latin typeface="Mangal" panose="02040503050203030202" pitchFamily="18" charset="0"/>
                <a:ea typeface="Mangal" panose="02040503050203030202" pitchFamily="18" charset="0"/>
              </a:rPr>
              <a:t/>
            </a:r>
            <a:br>
              <a:rPr lang="en-US" b="1" kern="0" dirty="0">
                <a:solidFill>
                  <a:srgbClr val="178DBB"/>
                </a:solidFill>
                <a:latin typeface="Mangal" panose="02040503050203030202" pitchFamily="18" charset="0"/>
                <a:ea typeface="Mangal" panose="02040503050203030202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99000"/>
              </a:lnSpc>
              <a:spcBef>
                <a:spcPts val="0"/>
              </a:spcBef>
              <a:spcAft>
                <a:spcPts val="1825"/>
              </a:spcAft>
              <a:buClr>
                <a:srgbClr val="353535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1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 smtClean="0"/>
              <a:t>नाव</a:t>
            </a:r>
            <a:endParaRPr lang="en-US" sz="2400" dirty="0"/>
          </a:p>
          <a:p>
            <a:pPr fontAlgn="base">
              <a:lnSpc>
                <a:spcPct val="99000"/>
              </a:lnSpc>
              <a:spcBef>
                <a:spcPts val="0"/>
              </a:spcBef>
              <a:spcAft>
                <a:spcPts val="1825"/>
              </a:spcAft>
              <a:buClr>
                <a:srgbClr val="353535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400" dirty="0" smtClean="0"/>
              <a:t>स्थान</a:t>
            </a:r>
          </a:p>
          <a:p>
            <a:pPr fontAlgn="base">
              <a:lnSpc>
                <a:spcPct val="99000"/>
              </a:lnSpc>
              <a:spcBef>
                <a:spcPts val="0"/>
              </a:spcBef>
              <a:spcAft>
                <a:spcPts val="1825"/>
              </a:spcAft>
              <a:buClr>
                <a:srgbClr val="353535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400" dirty="0" smtClean="0"/>
              <a:t>उद्देश</a:t>
            </a:r>
            <a:endParaRPr lang="en-US" sz="2400" dirty="0"/>
          </a:p>
          <a:p>
            <a:pPr lvl="0" fontAlgn="base">
              <a:lnSpc>
                <a:spcPct val="99000"/>
              </a:lnSpc>
              <a:spcBef>
                <a:spcPts val="0"/>
              </a:spcBef>
              <a:spcAft>
                <a:spcPts val="1825"/>
              </a:spcAft>
              <a:buClr>
                <a:srgbClr val="353535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400" dirty="0" smtClean="0"/>
              <a:t>सभासदाची देयता</a:t>
            </a:r>
            <a:endParaRPr lang="en-US" sz="2400" dirty="0"/>
          </a:p>
          <a:p>
            <a:pPr fontAlgn="base">
              <a:lnSpc>
                <a:spcPct val="99000"/>
              </a:lnSpc>
              <a:spcBef>
                <a:spcPts val="0"/>
              </a:spcBef>
              <a:spcAft>
                <a:spcPts val="1825"/>
              </a:spcAft>
              <a:buClr>
                <a:srgbClr val="353535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400" dirty="0" smtClean="0"/>
              <a:t>भांडवलाचे सविस्</a:t>
            </a:r>
            <a:r>
              <a:rPr lang="en-US" sz="2400" dirty="0" smtClean="0"/>
              <a:t>तर विवरण</a:t>
            </a:r>
            <a:endParaRPr lang="en-US" sz="2400" dirty="0"/>
          </a:p>
          <a:p>
            <a:pPr lvl="0" fontAlgn="base">
              <a:lnSpc>
                <a:spcPct val="99000"/>
              </a:lnSpc>
              <a:spcBef>
                <a:spcPts val="0"/>
              </a:spcBef>
              <a:spcAft>
                <a:spcPts val="1825"/>
              </a:spcAft>
              <a:buClr>
                <a:srgbClr val="353535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400" dirty="0" smtClean="0"/>
              <a:t>संस्</a:t>
            </a:r>
            <a:r>
              <a:rPr lang="en-US" sz="2400" dirty="0" smtClean="0"/>
              <a:t>थापन घोषणा</a:t>
            </a:r>
            <a:endParaRPr lang="en-US" sz="2400" dirty="0"/>
          </a:p>
          <a:p>
            <a:pPr marL="0" indent="0" fontAlgn="base">
              <a:lnSpc>
                <a:spcPct val="99000"/>
              </a:lnSpc>
              <a:spcBef>
                <a:spcPts val="0"/>
              </a:spcBef>
              <a:spcAft>
                <a:spcPts val="1825"/>
              </a:spcAft>
              <a:buClr>
                <a:srgbClr val="353535"/>
              </a:buClr>
              <a:buSzPts val="2400"/>
              <a:buNone/>
            </a:pPr>
            <a:endParaRPr lang="en-US" sz="2400" dirty="0"/>
          </a:p>
          <a:p>
            <a:pPr marL="0" lvl="0" indent="0" fontAlgn="base">
              <a:lnSpc>
                <a:spcPct val="99000"/>
              </a:lnSpc>
              <a:spcBef>
                <a:spcPts val="0"/>
              </a:spcBef>
              <a:spcAft>
                <a:spcPts val="1825"/>
              </a:spcAft>
              <a:buClr>
                <a:srgbClr val="353535"/>
              </a:buClr>
              <a:buSzPts val="2400"/>
              <a:buNone/>
            </a:pPr>
            <a:endParaRPr lang="en-US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3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2720" indent="-6350">
              <a:spcBef>
                <a:spcPts val="0"/>
              </a:spcBef>
              <a:spcAft>
                <a:spcPts val="4215"/>
              </a:spcAft>
            </a:pP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angal" panose="02040503050203030202" pitchFamily="18" charset="0"/>
                <a:ea typeface="Mangal" panose="02040503050203030202" pitchFamily="18" charset="0"/>
              </a:rPr>
              <a:t>घटनापत्रकाचे महत्त्</a:t>
            </a: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angal" panose="02040503050203030202" pitchFamily="18" charset="0"/>
                <a:ea typeface="Mangal" panose="02040503050203030202" pitchFamily="18" charset="0"/>
              </a:rPr>
              <a:t>व</a:t>
            </a: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Mangal" panose="02040503050203030202" pitchFamily="18" charset="0"/>
                <a:ea typeface="Mangal" panose="02040503050203030202" pitchFamily="18" charset="0"/>
              </a:rPr>
              <a:t/>
            </a:r>
            <a:b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Mangal" panose="02040503050203030202" pitchFamily="18" charset="0"/>
                <a:ea typeface="Mangal" panose="02040503050203030202" pitchFamily="18" charset="0"/>
              </a:rPr>
            </a:b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प्रमंडळाचे अधिकार आणि कार्यक्षेत्राचे दृष्टीने</a:t>
            </a:r>
            <a:r>
              <a:rPr lang="en-US" dirty="0" smtClean="0"/>
              <a:t> :</a:t>
            </a:r>
            <a:endParaRPr lang="en-US" dirty="0" smtClean="0"/>
          </a:p>
          <a:p>
            <a:r>
              <a:rPr lang="en-US" sz="2400" dirty="0" smtClean="0"/>
              <a:t>विनियोजकाचे दृष्टीने</a:t>
            </a:r>
            <a:endParaRPr lang="en-US" sz="2400" dirty="0"/>
          </a:p>
          <a:p>
            <a:r>
              <a:rPr lang="en-US" sz="2400" dirty="0" smtClean="0"/>
              <a:t>बाह्यजगाच्या दृष्टीने</a:t>
            </a:r>
            <a:endParaRPr lang="en-US" sz="2400" dirty="0"/>
          </a:p>
          <a:p>
            <a:r>
              <a:rPr lang="en-US" sz="2400" dirty="0" smtClean="0"/>
              <a:t>बदलविता न येणारी सनद म्</a:t>
            </a:r>
            <a:r>
              <a:rPr lang="en-US" sz="2400" dirty="0" smtClean="0"/>
              <a:t>हणून महत्त्</a:t>
            </a:r>
            <a:r>
              <a:rPr lang="en-US" sz="2400" dirty="0"/>
              <a:t>व</a:t>
            </a:r>
            <a:endParaRPr lang="en-US" sz="2400" dirty="0" smtClean="0"/>
          </a:p>
          <a:p>
            <a:r>
              <a:rPr lang="en-US" sz="2400" dirty="0" smtClean="0"/>
              <a:t>प्रमंडळाला  जीवन  देणारा  दस्तऐवज म्</a:t>
            </a:r>
            <a:r>
              <a:rPr lang="en-US" sz="2400" dirty="0" smtClean="0"/>
              <a:t>हणून महत्त्</a:t>
            </a:r>
            <a:r>
              <a:rPr lang="en-US" sz="2400" dirty="0"/>
              <a:t>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26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घटनापत्रकाचे महत्त्</a:t>
            </a:r>
            <a:r>
              <a:rPr lang="en-US" b="1" dirty="0" smtClean="0"/>
              <a:t>व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घटनापत्रकाला प्रमंडळाची </a:t>
            </a:r>
            <a:r>
              <a:rPr lang="en-US" sz="2400" dirty="0" smtClean="0"/>
              <a:t>सनद म्</a:t>
            </a:r>
            <a:r>
              <a:rPr lang="en-US" sz="2400" dirty="0" smtClean="0"/>
              <a:t>हणून</a:t>
            </a:r>
            <a:r>
              <a:rPr lang="en-US" sz="2400" dirty="0" smtClean="0"/>
              <a:t>  </a:t>
            </a:r>
            <a:r>
              <a:rPr lang="en-US" sz="2400" dirty="0" smtClean="0"/>
              <a:t>मान्यता </a:t>
            </a:r>
            <a:r>
              <a:rPr lang="en-US" sz="2400" dirty="0" smtClean="0"/>
              <a:t>मिळाली </a:t>
            </a:r>
            <a:r>
              <a:rPr lang="en-US" sz="2400" dirty="0" smtClean="0"/>
              <a:t>आहे</a:t>
            </a:r>
            <a:r>
              <a:rPr lang="en-US" sz="2400" dirty="0"/>
              <a:t>. </a:t>
            </a:r>
            <a:r>
              <a:rPr lang="en-US" sz="2400" dirty="0" smtClean="0"/>
              <a:t>प्रमंडळाचे </a:t>
            </a:r>
            <a:r>
              <a:rPr lang="en-US" sz="2400" dirty="0" smtClean="0"/>
              <a:t>निर्मितीचे उद्देश </a:t>
            </a:r>
            <a:r>
              <a:rPr lang="en-US" sz="2400" dirty="0" smtClean="0"/>
              <a:t>आणि अटी घटनापत्रकात  </a:t>
            </a:r>
            <a:r>
              <a:rPr lang="en-US" sz="2400" dirty="0" smtClean="0"/>
              <a:t>दिलेल्या असतात.</a:t>
            </a:r>
            <a:endParaRPr lang="en-US" sz="2400" dirty="0" smtClean="0"/>
          </a:p>
          <a:p>
            <a:r>
              <a:rPr lang="en-US" sz="2400" dirty="0" smtClean="0"/>
              <a:t>घटनापत्रकात वाटेल  त्यावेळी </a:t>
            </a:r>
            <a:r>
              <a:rPr lang="en-US" sz="2400" dirty="0" smtClean="0"/>
              <a:t>फेरबदल करता येत नाहीत</a:t>
            </a:r>
            <a:r>
              <a:rPr lang="en-US" sz="2400" dirty="0"/>
              <a:t>. </a:t>
            </a:r>
            <a:r>
              <a:rPr lang="en-US" sz="2400" dirty="0" smtClean="0"/>
              <a:t>प्रमंडळ </a:t>
            </a:r>
            <a:r>
              <a:rPr lang="en-US" sz="2400" dirty="0" smtClean="0"/>
              <a:t>अधिनियमाने ठरवून दिलेल्</a:t>
            </a:r>
            <a:r>
              <a:rPr lang="en-US" sz="2400" dirty="0" smtClean="0"/>
              <a:t>या</a:t>
            </a:r>
            <a:r>
              <a:rPr lang="en-US" sz="2400" dirty="0" smtClean="0"/>
              <a:t> उद्देशा</a:t>
            </a:r>
            <a:r>
              <a:rPr lang="en-US" sz="2400" dirty="0" smtClean="0"/>
              <a:t>करीताच</a:t>
            </a:r>
            <a:r>
              <a:rPr lang="en-US" sz="2400" dirty="0" smtClean="0"/>
              <a:t> आणि </a:t>
            </a:r>
            <a:r>
              <a:rPr lang="en-US" sz="2400" dirty="0" smtClean="0"/>
              <a:t>निश्चित </a:t>
            </a:r>
            <a:r>
              <a:rPr lang="en-US" sz="2400" dirty="0" smtClean="0"/>
              <a:t>केलेल्या पद्धतीनेच </a:t>
            </a:r>
            <a:r>
              <a:rPr lang="en-US" sz="2400" dirty="0" smtClean="0"/>
              <a:t>फेरबदल करता येतात.</a:t>
            </a:r>
          </a:p>
          <a:p>
            <a:r>
              <a:rPr lang="en-US" sz="2400" dirty="0" smtClean="0"/>
              <a:t>घटनापत्रकात कंपनी </a:t>
            </a:r>
            <a:r>
              <a:rPr lang="en-US" sz="2400" dirty="0" smtClean="0"/>
              <a:t>कायद्याला विरोध करणारी कोणती</a:t>
            </a:r>
            <a:r>
              <a:rPr lang="en-US" sz="2400" dirty="0" smtClean="0"/>
              <a:t>ही </a:t>
            </a:r>
            <a:r>
              <a:rPr lang="en-US" sz="2400" dirty="0" smtClean="0"/>
              <a:t> तरतूद करता </a:t>
            </a:r>
            <a:r>
              <a:rPr lang="en-US" sz="2400" dirty="0" smtClean="0"/>
              <a:t>येत नाही</a:t>
            </a:r>
            <a:r>
              <a:rPr lang="en-US" sz="2400" dirty="0"/>
              <a:t>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002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6214"/>
            <a:ext cx="8596668" cy="101743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निष्</a:t>
            </a:r>
            <a:r>
              <a:rPr lang="en-US" b="1" dirty="0" smtClean="0"/>
              <a:t>कर्ष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4255"/>
            <a:ext cx="8596668" cy="4367108"/>
          </a:xfrm>
        </p:spPr>
        <p:txBody>
          <a:bodyPr/>
          <a:lstStyle/>
          <a:p>
            <a:r>
              <a:rPr lang="en-US" sz="2400" dirty="0" smtClean="0"/>
              <a:t>घटनापत्रकात </a:t>
            </a:r>
            <a:r>
              <a:rPr lang="en-US" sz="2400" dirty="0" smtClean="0"/>
              <a:t>प्रमंडळाचे </a:t>
            </a:r>
            <a:r>
              <a:rPr lang="en-US" sz="2400" dirty="0" smtClean="0"/>
              <a:t>उद्देश आणि </a:t>
            </a:r>
            <a:r>
              <a:rPr lang="en-US" sz="2400" dirty="0" smtClean="0"/>
              <a:t>अधिकार दिलेले </a:t>
            </a:r>
            <a:r>
              <a:rPr lang="en-US" sz="2400" dirty="0" smtClean="0"/>
              <a:t>असतात.</a:t>
            </a:r>
            <a:endParaRPr lang="en-US" sz="2400" dirty="0"/>
          </a:p>
          <a:p>
            <a:r>
              <a:rPr lang="en-US" sz="2400" dirty="0" smtClean="0"/>
              <a:t>प्रमंडळाचे कार्याची व्</a:t>
            </a:r>
            <a:r>
              <a:rPr lang="en-US" sz="2400" dirty="0" smtClean="0"/>
              <a:t>याप्ती</a:t>
            </a:r>
            <a:r>
              <a:rPr lang="en-US" sz="2400" dirty="0" smtClean="0"/>
              <a:t> </a:t>
            </a:r>
            <a:r>
              <a:rPr lang="en-US" sz="2400" dirty="0" smtClean="0"/>
              <a:t>आणि </a:t>
            </a:r>
            <a:r>
              <a:rPr lang="en-US" sz="2400" dirty="0" smtClean="0"/>
              <a:t>मर्यादा त्</a:t>
            </a:r>
            <a:r>
              <a:rPr lang="en-US" sz="2400" dirty="0" smtClean="0"/>
              <a:t>यात </a:t>
            </a:r>
            <a:r>
              <a:rPr lang="en-US" sz="2400" dirty="0" smtClean="0"/>
              <a:t> दर्शविल्</a:t>
            </a:r>
            <a:r>
              <a:rPr lang="en-US" sz="2400" dirty="0" smtClean="0"/>
              <a:t>या</a:t>
            </a:r>
            <a:r>
              <a:rPr lang="en-US" sz="2400" dirty="0" smtClean="0"/>
              <a:t> </a:t>
            </a:r>
            <a:r>
              <a:rPr lang="en-US" sz="2400" dirty="0" smtClean="0"/>
              <a:t>असतात.</a:t>
            </a:r>
            <a:endParaRPr lang="en-US" sz="2400" dirty="0"/>
          </a:p>
          <a:p>
            <a:r>
              <a:rPr lang="en-US" sz="2400" dirty="0" smtClean="0"/>
              <a:t>घटनापत्रकाव्दारे </a:t>
            </a:r>
            <a:r>
              <a:rPr lang="en-US" sz="2400" dirty="0" smtClean="0"/>
              <a:t>प्रमंडळ </a:t>
            </a:r>
            <a:r>
              <a:rPr lang="en-US" sz="2400" dirty="0" smtClean="0"/>
              <a:t>आणि बाहेरील </a:t>
            </a:r>
            <a:r>
              <a:rPr lang="en-US" sz="2400" dirty="0" smtClean="0"/>
              <a:t>जग यांचे संबध निश्चित आणि नियंत्रित </a:t>
            </a:r>
            <a:r>
              <a:rPr lang="en-US" sz="2400" dirty="0" smtClean="0"/>
              <a:t>करण्यात </a:t>
            </a:r>
            <a:r>
              <a:rPr lang="en-US" sz="2400" dirty="0" smtClean="0"/>
              <a:t>येतात.</a:t>
            </a:r>
            <a:endParaRPr lang="en-US" sz="2400" dirty="0"/>
          </a:p>
          <a:p>
            <a:r>
              <a:rPr lang="en-US" dirty="0"/>
              <a:t>´</a:t>
            </a:r>
            <a:r>
              <a:rPr lang="en-US" sz="2400" dirty="0" smtClean="0"/>
              <a:t>घटनापत्रकाबाहेरील एखादे कार्य प्रमंडळाने केल्यास ते अधिकारबाह्य </a:t>
            </a:r>
            <a:r>
              <a:rPr lang="en-US" sz="2400" dirty="0" smtClean="0"/>
              <a:t>आणि </a:t>
            </a:r>
            <a:r>
              <a:rPr lang="en-US" sz="2400" dirty="0" smtClean="0"/>
              <a:t>पूर्णत: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निरर्थक ठरते.</a:t>
            </a:r>
            <a:endParaRPr lang="en-US" sz="2400" dirty="0"/>
          </a:p>
          <a:p>
            <a:r>
              <a:rPr lang="en-US" sz="2400" dirty="0" smtClean="0"/>
              <a:t>कोणतेही  प्रमंडळ </a:t>
            </a:r>
            <a:r>
              <a:rPr lang="en-US" sz="2400" dirty="0" smtClean="0"/>
              <a:t>घटनापत्रकाची </a:t>
            </a:r>
            <a:r>
              <a:rPr lang="en-US" sz="2400" dirty="0" smtClean="0"/>
              <a:t>नोंदणी करून घेतल्याशिवाय अस्तित्</a:t>
            </a:r>
            <a:r>
              <a:rPr lang="en-US" sz="2400" dirty="0" smtClean="0"/>
              <a:t>वात येत</a:t>
            </a:r>
            <a:r>
              <a:rPr lang="en-US" sz="2400" dirty="0" smtClean="0"/>
              <a:t>  </a:t>
            </a:r>
            <a:r>
              <a:rPr lang="en-US" sz="2400" dirty="0" smtClean="0"/>
              <a:t>नाही </a:t>
            </a:r>
            <a:r>
              <a:rPr lang="en-US" sz="2400" dirty="0" smtClean="0"/>
              <a:t>आणि त्याचे समामेलन</a:t>
            </a:r>
            <a:r>
              <a:rPr lang="en-US" sz="2400" dirty="0" smtClean="0"/>
              <a:t> </a:t>
            </a:r>
            <a:r>
              <a:rPr lang="en-US" sz="2400" dirty="0" smtClean="0"/>
              <a:t>होत नाही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49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  </a:t>
            </a:r>
            <a:r>
              <a:rPr lang="en-US" sz="5400" dirty="0" smtClean="0"/>
              <a:t>THANKYOU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605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164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Mangal</vt:lpstr>
      <vt:lpstr>Trebuchet MS</vt:lpstr>
      <vt:lpstr>Wingdings</vt:lpstr>
      <vt:lpstr>Wingdings 3</vt:lpstr>
      <vt:lpstr>Facet</vt:lpstr>
      <vt:lpstr> B.Com III Sem V</vt:lpstr>
      <vt:lpstr>घटनापत्रकात समाविष्ट होणा-या बाबी : </vt:lpstr>
      <vt:lpstr>घटनापत्रकाचे महत्त्व </vt:lpstr>
      <vt:lpstr>घटनापत्रकाचे महत्त्व </vt:lpstr>
      <vt:lpstr>निष्कर्ष </vt:lpstr>
      <vt:lpstr>                THANKYOU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</dc:creator>
  <cp:lastModifiedBy>as</cp:lastModifiedBy>
  <cp:revision>8</cp:revision>
  <dcterms:created xsi:type="dcterms:W3CDTF">2022-02-07T12:45:02Z</dcterms:created>
  <dcterms:modified xsi:type="dcterms:W3CDTF">2022-02-07T16:16:27Z</dcterms:modified>
</cp:coreProperties>
</file>