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2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9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55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40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1501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73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50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4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0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0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0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1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316F6-4A72-4461-AEC9-A41A0C70A5B2}" type="datetimeFigureOut">
              <a:rPr lang="en-US" smtClean="0"/>
              <a:t>07/02/2022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04024C-8FA6-4325-A055-74EF187DD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0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B.COM.I SEM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SUB- ADVANCED ACCOUNTANCY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13758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PERSONAL ACCOUNT</a:t>
            </a:r>
          </a:p>
          <a:p>
            <a:r>
              <a:rPr lang="en-US" sz="3200" dirty="0" smtClean="0"/>
              <a:t>REAL ACCOUNT</a:t>
            </a:r>
          </a:p>
          <a:p>
            <a:r>
              <a:rPr lang="en-US" sz="3200" dirty="0" smtClean="0"/>
              <a:t>NON-REAL ACCOUNT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2708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JOURNAL ENTRY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727521"/>
              </p:ext>
            </p:extLst>
          </p:nvPr>
        </p:nvGraphicFramePr>
        <p:xfrm>
          <a:off x="677692" y="2147709"/>
          <a:ext cx="8596310" cy="386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450"/>
                <a:gridCol w="3606084"/>
                <a:gridCol w="774252"/>
                <a:gridCol w="1719262"/>
                <a:gridCol w="17192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L.F.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Amount</a:t>
                      </a:r>
                      <a:r>
                        <a:rPr lang="en-US" baseline="0" dirty="0" smtClean="0"/>
                        <a:t> Dr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Cr</a:t>
                      </a:r>
                      <a:endParaRPr lang="en-US" dirty="0"/>
                    </a:p>
                  </a:txBody>
                  <a:tcPr/>
                </a:tc>
              </a:tr>
              <a:tr h="349588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0324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731" y="382789"/>
            <a:ext cx="8596668" cy="1320800"/>
          </a:xfrm>
        </p:spPr>
        <p:txBody>
          <a:bodyPr/>
          <a:lstStyle/>
          <a:p>
            <a:r>
              <a:rPr lang="en-US" dirty="0" smtClean="0"/>
              <a:t>             TRADING ACCOUNT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FOR THE YEAR ENDING…….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398310"/>
              </p:ext>
            </p:extLst>
          </p:nvPr>
        </p:nvGraphicFramePr>
        <p:xfrm>
          <a:off x="677863" y="2160588"/>
          <a:ext cx="8596312" cy="328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27"/>
                <a:gridCol w="1687133"/>
                <a:gridCol w="2305318"/>
                <a:gridCol w="17400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AMOUNT</a:t>
                      </a:r>
                      <a:endParaRPr lang="en-US" dirty="0"/>
                    </a:p>
                  </a:txBody>
                  <a:tcPr/>
                </a:tc>
              </a:tr>
              <a:tr h="2916335">
                <a:tc>
                  <a:txBody>
                    <a:bodyPr/>
                    <a:lstStyle/>
                    <a:p>
                      <a:r>
                        <a:rPr lang="en-US" dirty="0" smtClean="0"/>
                        <a:t>To opening stock</a:t>
                      </a:r>
                    </a:p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purchase            XXX</a:t>
                      </a:r>
                    </a:p>
                    <a:p>
                      <a:r>
                        <a:rPr lang="en-US" baseline="0" dirty="0" smtClean="0"/>
                        <a:t>Less purchase return XX</a:t>
                      </a:r>
                    </a:p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Wages</a:t>
                      </a:r>
                    </a:p>
                    <a:p>
                      <a:r>
                        <a:rPr lang="en-US" baseline="0" dirty="0" smtClean="0"/>
                        <a:t>To Carriage Inward</a:t>
                      </a:r>
                    </a:p>
                    <a:p>
                      <a:r>
                        <a:rPr lang="en-US" baseline="0" dirty="0" smtClean="0"/>
                        <a:t>To Octroy</a:t>
                      </a:r>
                    </a:p>
                    <a:p>
                      <a:r>
                        <a:rPr lang="en-US" baseline="0" dirty="0" smtClean="0"/>
                        <a:t>To Coal, Gas Water</a:t>
                      </a:r>
                    </a:p>
                    <a:p>
                      <a:r>
                        <a:rPr lang="en-US" baseline="0" dirty="0" smtClean="0"/>
                        <a:t>To Gross Profit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Sales             XXX</a:t>
                      </a:r>
                    </a:p>
                    <a:p>
                      <a:r>
                        <a:rPr lang="en-US" dirty="0" smtClean="0"/>
                        <a:t>Less</a:t>
                      </a:r>
                      <a:r>
                        <a:rPr lang="en-US" baseline="0" dirty="0" smtClean="0"/>
                        <a:t> Sales Return XX</a:t>
                      </a:r>
                    </a:p>
                    <a:p>
                      <a:r>
                        <a:rPr lang="en-US" baseline="0" dirty="0" smtClean="0"/>
                        <a:t>By Closing Stock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By Gross Loss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3438659" y="4713668"/>
            <a:ext cx="1764406" cy="1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096259" y="3078051"/>
            <a:ext cx="399245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85656" y="4713668"/>
            <a:ext cx="1688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41690" y="5074276"/>
            <a:ext cx="1661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95504" y="5074276"/>
            <a:ext cx="17784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6038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9487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PROFIT AND LOSS ACCOUNT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FOR THE YEAR ENDING……….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946447"/>
              </p:ext>
            </p:extLst>
          </p:nvPr>
        </p:nvGraphicFramePr>
        <p:xfrm>
          <a:off x="677863" y="1828800"/>
          <a:ext cx="8596312" cy="4069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824"/>
                <a:gridCol w="1738648"/>
                <a:gridCol w="2356834"/>
                <a:gridCol w="2062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Particulars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Amount</a:t>
                      </a:r>
                      <a:endParaRPr lang="en-US" dirty="0"/>
                    </a:p>
                  </a:txBody>
                  <a:tcPr/>
                </a:tc>
              </a:tr>
              <a:tr h="3698884"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Gross Loss </a:t>
                      </a:r>
                    </a:p>
                    <a:p>
                      <a:r>
                        <a:rPr lang="en-US" baseline="0" dirty="0" smtClean="0"/>
                        <a:t>To Salary</a:t>
                      </a:r>
                    </a:p>
                    <a:p>
                      <a:r>
                        <a:rPr lang="en-US" baseline="0" dirty="0" smtClean="0"/>
                        <a:t>To Stationary</a:t>
                      </a:r>
                    </a:p>
                    <a:p>
                      <a:r>
                        <a:rPr lang="en-US" baseline="0" dirty="0" smtClean="0"/>
                        <a:t>To Telephone Charges</a:t>
                      </a:r>
                    </a:p>
                    <a:p>
                      <a:r>
                        <a:rPr lang="en-US" baseline="0" dirty="0" smtClean="0"/>
                        <a:t>To Postal Charges</a:t>
                      </a:r>
                    </a:p>
                    <a:p>
                      <a:r>
                        <a:rPr lang="en-US" baseline="0" dirty="0" smtClean="0"/>
                        <a:t>To Bank Charges</a:t>
                      </a:r>
                    </a:p>
                    <a:p>
                      <a:r>
                        <a:rPr lang="en-US" baseline="0" dirty="0" smtClean="0"/>
                        <a:t>To Carriage Outward</a:t>
                      </a:r>
                    </a:p>
                    <a:p>
                      <a:r>
                        <a:rPr lang="en-US" baseline="0" dirty="0" smtClean="0"/>
                        <a:t>To Indirect Wages</a:t>
                      </a:r>
                    </a:p>
                    <a:p>
                      <a:r>
                        <a:rPr lang="en-US" baseline="0" dirty="0" smtClean="0"/>
                        <a:t>To Rent</a:t>
                      </a:r>
                    </a:p>
                    <a:p>
                      <a:r>
                        <a:rPr lang="en-US" baseline="0" dirty="0" smtClean="0"/>
                        <a:t>To Discount Allowed</a:t>
                      </a:r>
                    </a:p>
                    <a:p>
                      <a:r>
                        <a:rPr lang="en-US" baseline="0" dirty="0" smtClean="0"/>
                        <a:t>To Interest</a:t>
                      </a:r>
                    </a:p>
                    <a:p>
                      <a:r>
                        <a:rPr lang="en-US" baseline="0" dirty="0" smtClean="0"/>
                        <a:t>To Net profit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</a:t>
                      </a:r>
                      <a:r>
                        <a:rPr lang="en-US" baseline="0" dirty="0" smtClean="0"/>
                        <a:t>XXX</a:t>
                      </a:r>
                    </a:p>
                    <a:p>
                      <a:r>
                        <a:rPr lang="en-US" baseline="0" dirty="0" smtClean="0"/>
                        <a:t>        XXX</a:t>
                      </a:r>
                    </a:p>
                    <a:p>
                      <a:r>
                        <a:rPr lang="en-US" baseline="0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</a:p>
                    <a:p>
                      <a:r>
                        <a:rPr lang="en-US" dirty="0" smtClean="0"/>
                        <a:t>       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Gross Profit </a:t>
                      </a:r>
                    </a:p>
                    <a:p>
                      <a:r>
                        <a:rPr lang="en-US" baseline="0" dirty="0" smtClean="0"/>
                        <a:t>By Rent Received</a:t>
                      </a:r>
                    </a:p>
                    <a:p>
                      <a:r>
                        <a:rPr lang="en-US" baseline="0" dirty="0" smtClean="0"/>
                        <a:t>By Interest Received</a:t>
                      </a:r>
                    </a:p>
                    <a:p>
                      <a:r>
                        <a:rPr lang="en-US" baseline="0" dirty="0" smtClean="0"/>
                        <a:t>By Discount Received</a:t>
                      </a:r>
                    </a:p>
                    <a:p>
                      <a:r>
                        <a:rPr lang="en-US" baseline="0" dirty="0" smtClean="0"/>
                        <a:t>By Net Loss  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XXX</a:t>
                      </a:r>
                    </a:p>
                    <a:p>
                      <a:r>
                        <a:rPr lang="en-US" dirty="0" smtClean="0"/>
                        <a:t>         XXX</a:t>
                      </a:r>
                    </a:p>
                    <a:p>
                      <a:r>
                        <a:rPr lang="en-US" dirty="0" smtClean="0"/>
                        <a:t>         XXX</a:t>
                      </a:r>
                    </a:p>
                    <a:p>
                      <a:r>
                        <a:rPr lang="en-US" dirty="0" smtClean="0"/>
                        <a:t>         XXX</a:t>
                      </a:r>
                    </a:p>
                    <a:p>
                      <a:r>
                        <a:rPr lang="en-US" dirty="0" smtClean="0"/>
                        <a:t>         XXX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181082" y="5499279"/>
            <a:ext cx="1700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181082" y="5834130"/>
            <a:ext cx="1700011" cy="1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250806" y="5499279"/>
            <a:ext cx="20231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250806" y="5834130"/>
            <a:ext cx="2023196" cy="1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673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0" y="210355"/>
            <a:ext cx="8596668" cy="1320800"/>
          </a:xfrm>
        </p:spPr>
        <p:txBody>
          <a:bodyPr/>
          <a:lstStyle/>
          <a:p>
            <a:r>
              <a:rPr lang="en-US" dirty="0" smtClean="0"/>
              <a:t>                  BALANCE SHEET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AS ON …………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912696"/>
              </p:ext>
            </p:extLst>
          </p:nvPr>
        </p:nvGraphicFramePr>
        <p:xfrm>
          <a:off x="574303" y="1705965"/>
          <a:ext cx="8596312" cy="4385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100"/>
                <a:gridCol w="1357056"/>
                <a:gridCol w="2416454"/>
                <a:gridCol w="1881702"/>
              </a:tblGrid>
              <a:tr h="453823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Liabilities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Amount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Asset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Amount</a:t>
                      </a:r>
                      <a:endParaRPr lang="en-US" dirty="0"/>
                    </a:p>
                  </a:txBody>
                  <a:tcPr/>
                </a:tc>
              </a:tr>
              <a:tr h="3374265">
                <a:tc>
                  <a:txBody>
                    <a:bodyPr/>
                    <a:lstStyle/>
                    <a:p>
                      <a:r>
                        <a:rPr lang="en-US" dirty="0" smtClean="0"/>
                        <a:t>To Capital           XXX</a:t>
                      </a:r>
                    </a:p>
                    <a:p>
                      <a:r>
                        <a:rPr lang="en-US" dirty="0" smtClean="0"/>
                        <a:t>Less drawing         XX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+ Net Profit          XX</a:t>
                      </a:r>
                    </a:p>
                    <a:p>
                      <a:r>
                        <a:rPr lang="en-US" baseline="0" dirty="0" smtClean="0"/>
                        <a:t> - Net Loss            XXX                         </a:t>
                      </a:r>
                    </a:p>
                    <a:p>
                      <a:r>
                        <a:rPr lang="en-US" baseline="0" dirty="0" smtClean="0"/>
                        <a:t>To Bills Payable</a:t>
                      </a:r>
                    </a:p>
                    <a:p>
                      <a:r>
                        <a:rPr lang="en-US" baseline="0" dirty="0" smtClean="0"/>
                        <a:t>To Creditors</a:t>
                      </a:r>
                    </a:p>
                    <a:p>
                      <a:r>
                        <a:rPr lang="en-US" baseline="0" dirty="0" smtClean="0"/>
                        <a:t>To Bank Overdraft</a:t>
                      </a:r>
                    </a:p>
                    <a:p>
                      <a:r>
                        <a:rPr lang="en-US" baseline="0" dirty="0" smtClean="0"/>
                        <a:t>To Outstanding Expenses</a:t>
                      </a:r>
                    </a:p>
                    <a:p>
                      <a:r>
                        <a:rPr lang="en-US" baseline="0" dirty="0" smtClean="0"/>
                        <a:t>To Income Received in Advance</a:t>
                      </a:r>
                    </a:p>
                    <a:p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r>
                        <a:rPr lang="en-US" dirty="0" smtClean="0"/>
                        <a:t>    XXX</a:t>
                      </a:r>
                    </a:p>
                    <a:p>
                      <a:endParaRPr lang="en-US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Cash In Hand </a:t>
                      </a:r>
                    </a:p>
                    <a:p>
                      <a:r>
                        <a:rPr lang="en-US" dirty="0" smtClean="0"/>
                        <a:t>By Cash In Bank</a:t>
                      </a:r>
                    </a:p>
                    <a:p>
                      <a:r>
                        <a:rPr lang="en-US" dirty="0" smtClean="0"/>
                        <a:t>By Investment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By Debtors   </a:t>
                      </a:r>
                    </a:p>
                    <a:p>
                      <a:r>
                        <a:rPr lang="en-US" baseline="0" dirty="0" smtClean="0"/>
                        <a:t>By Bills Receivable </a:t>
                      </a:r>
                    </a:p>
                    <a:p>
                      <a:r>
                        <a:rPr lang="en-US" baseline="0" dirty="0" smtClean="0"/>
                        <a:t>By Furniture </a:t>
                      </a:r>
                    </a:p>
                    <a:p>
                      <a:r>
                        <a:rPr lang="en-US" baseline="0" dirty="0" smtClean="0"/>
                        <a:t>By Machinery</a:t>
                      </a:r>
                    </a:p>
                    <a:p>
                      <a:r>
                        <a:rPr lang="en-US" baseline="0" dirty="0" smtClean="0"/>
                        <a:t>By Income </a:t>
                      </a:r>
                    </a:p>
                    <a:p>
                      <a:r>
                        <a:rPr lang="en-US" baseline="0" dirty="0" smtClean="0"/>
                        <a:t>Receivable </a:t>
                      </a:r>
                    </a:p>
                    <a:p>
                      <a:r>
                        <a:rPr lang="en-US" baseline="0" dirty="0" smtClean="0"/>
                        <a:t>By Prepaid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</a:p>
                    <a:p>
                      <a:r>
                        <a:rPr lang="en-US" dirty="0" smtClean="0"/>
                        <a:t>      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644721" y="565382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0174" y="5280338"/>
            <a:ext cx="13394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490174" y="4919730"/>
            <a:ext cx="13394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89442" y="4945488"/>
            <a:ext cx="1881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315199" y="5280338"/>
            <a:ext cx="18300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331076" y="3013656"/>
            <a:ext cx="837127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1184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RECEIPTS  AND PAYMENTS ACCOUNTS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For The Year Ending ……………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599800"/>
              </p:ext>
            </p:extLst>
          </p:nvPr>
        </p:nvGraphicFramePr>
        <p:xfrm>
          <a:off x="574832" y="2109073"/>
          <a:ext cx="859631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6103"/>
                <a:gridCol w="932053"/>
                <a:gridCol w="3395249"/>
                <a:gridCol w="9029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Receipts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Rs.</a:t>
                      </a:r>
                      <a:endParaRPr lang="en-US" dirty="0"/>
                    </a:p>
                  </a:txBody>
                  <a:tcPr/>
                </a:tc>
              </a:tr>
              <a:tr h="3869372">
                <a:tc>
                  <a:txBody>
                    <a:bodyPr/>
                    <a:lstStyle/>
                    <a:p>
                      <a:r>
                        <a:rPr lang="en-US" dirty="0" smtClean="0"/>
                        <a:t>To Balance:</a:t>
                      </a:r>
                    </a:p>
                    <a:p>
                      <a:r>
                        <a:rPr lang="en-US" dirty="0" smtClean="0"/>
                        <a:t>Cash                                 XXX</a:t>
                      </a:r>
                    </a:p>
                    <a:p>
                      <a:r>
                        <a:rPr lang="en-US" dirty="0" smtClean="0"/>
                        <a:t>Bank                                 </a:t>
                      </a:r>
                      <a:r>
                        <a:rPr lang="en-US" baseline="0" dirty="0" smtClean="0"/>
                        <a:t>XXX</a:t>
                      </a:r>
                    </a:p>
                    <a:p>
                      <a:r>
                        <a:rPr lang="en-US" baseline="0" dirty="0" smtClean="0"/>
                        <a:t>To Subscription:</a:t>
                      </a:r>
                    </a:p>
                    <a:p>
                      <a:r>
                        <a:rPr lang="en-US" baseline="0" dirty="0" smtClean="0"/>
                        <a:t> For Previous Year             XXX</a:t>
                      </a:r>
                    </a:p>
                    <a:p>
                      <a:r>
                        <a:rPr lang="en-US" baseline="0" dirty="0" smtClean="0"/>
                        <a:t> For Current Year              XXX</a:t>
                      </a:r>
                    </a:p>
                    <a:p>
                      <a:r>
                        <a:rPr lang="en-US" baseline="0" dirty="0" smtClean="0"/>
                        <a:t> For Next Year                  XXX</a:t>
                      </a:r>
                    </a:p>
                    <a:p>
                      <a:r>
                        <a:rPr lang="en-US" baseline="0" dirty="0" smtClean="0"/>
                        <a:t>To Entrance Fees</a:t>
                      </a:r>
                    </a:p>
                    <a:p>
                      <a:r>
                        <a:rPr lang="en-US" baseline="0" dirty="0" smtClean="0"/>
                        <a:t>To Donation for Building</a:t>
                      </a:r>
                    </a:p>
                    <a:p>
                      <a:r>
                        <a:rPr lang="en-US" baseline="0" dirty="0" smtClean="0"/>
                        <a:t>To General Donations</a:t>
                      </a:r>
                    </a:p>
                    <a:p>
                      <a:r>
                        <a:rPr lang="en-US" baseline="0" dirty="0" smtClean="0"/>
                        <a:t>To Life Membership Fees</a:t>
                      </a:r>
                    </a:p>
                    <a:p>
                      <a:r>
                        <a:rPr lang="en-US" baseline="0" dirty="0" smtClean="0"/>
                        <a:t>To Legacy</a:t>
                      </a:r>
                    </a:p>
                    <a:p>
                      <a:r>
                        <a:rPr lang="en-US" baseline="0" dirty="0" smtClean="0"/>
                        <a:t>To Grant from Govt.</a:t>
                      </a:r>
                    </a:p>
                    <a:p>
                      <a:r>
                        <a:rPr lang="en-US" baseline="0" dirty="0" smtClean="0"/>
                        <a:t>To Contribution for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Balance (Bank</a:t>
                      </a:r>
                      <a:r>
                        <a:rPr lang="en-US" baseline="0" dirty="0" smtClean="0"/>
                        <a:t> Overdraft)</a:t>
                      </a:r>
                    </a:p>
                    <a:p>
                      <a:r>
                        <a:rPr lang="en-US" baseline="0" dirty="0" smtClean="0"/>
                        <a:t>By Annual Sports Expenses</a:t>
                      </a:r>
                    </a:p>
                    <a:p>
                      <a:r>
                        <a:rPr lang="en-US" baseline="0" dirty="0" smtClean="0"/>
                        <a:t>By Salaries and Wages</a:t>
                      </a:r>
                    </a:p>
                    <a:p>
                      <a:r>
                        <a:rPr lang="en-US" baseline="0" dirty="0" smtClean="0"/>
                        <a:t>By Rent Rates and Taxes</a:t>
                      </a:r>
                    </a:p>
                    <a:p>
                      <a:r>
                        <a:rPr lang="en-US" baseline="0" dirty="0" smtClean="0"/>
                        <a:t>By Insurance</a:t>
                      </a:r>
                    </a:p>
                    <a:p>
                      <a:r>
                        <a:rPr lang="en-US" baseline="0" dirty="0" smtClean="0"/>
                        <a:t>By Furniture</a:t>
                      </a:r>
                    </a:p>
                    <a:p>
                      <a:r>
                        <a:rPr lang="en-US" baseline="0" dirty="0" smtClean="0"/>
                        <a:t>By Sports Equipment</a:t>
                      </a:r>
                    </a:p>
                    <a:p>
                      <a:r>
                        <a:rPr lang="en-US" baseline="0" dirty="0" smtClean="0"/>
                        <a:t>By Audit Fees</a:t>
                      </a:r>
                    </a:p>
                    <a:p>
                      <a:r>
                        <a:rPr lang="en-US" baseline="0" dirty="0" smtClean="0"/>
                        <a:t>By Printing And Stationary </a:t>
                      </a:r>
                    </a:p>
                    <a:p>
                      <a:r>
                        <a:rPr lang="en-US" baseline="0" dirty="0" smtClean="0"/>
                        <a:t>By Honorarium</a:t>
                      </a:r>
                    </a:p>
                    <a:p>
                      <a:r>
                        <a:rPr lang="en-US" baseline="0" dirty="0" smtClean="0"/>
                        <a:t>By Bank Charges</a:t>
                      </a:r>
                    </a:p>
                    <a:p>
                      <a:r>
                        <a:rPr lang="en-US" baseline="0" dirty="0" smtClean="0"/>
                        <a:t>By Postage &amp; Telegrams</a:t>
                      </a:r>
                    </a:p>
                    <a:p>
                      <a:r>
                        <a:rPr lang="en-US" baseline="0" dirty="0" smtClean="0"/>
                        <a:t>By Water &amp; Electricity</a:t>
                      </a:r>
                    </a:p>
                    <a:p>
                      <a:r>
                        <a:rPr lang="en-US" baseline="0" dirty="0" smtClean="0"/>
                        <a:t>By Conveyance &amp;Travelling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677334" y="3335628"/>
            <a:ext cx="32249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6671" y="4417453"/>
            <a:ext cx="3335628" cy="25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89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691445"/>
              </p:ext>
            </p:extLst>
          </p:nvPr>
        </p:nvGraphicFramePr>
        <p:xfrm>
          <a:off x="911538" y="539360"/>
          <a:ext cx="8128000" cy="3775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8034"/>
                <a:gridCol w="995966"/>
                <a:gridCol w="2893454"/>
                <a:gridCol w="1170546"/>
              </a:tblGrid>
              <a:tr h="233372">
                <a:tc>
                  <a:txBody>
                    <a:bodyPr/>
                    <a:lstStyle/>
                    <a:p>
                      <a:r>
                        <a:rPr lang="en-US" dirty="0" smtClean="0"/>
                        <a:t>Receipts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Rs.</a:t>
                      </a:r>
                      <a:endParaRPr lang="en-US" dirty="0"/>
                    </a:p>
                  </a:txBody>
                  <a:tcPr/>
                </a:tc>
              </a:tr>
              <a:tr h="3409303">
                <a:tc>
                  <a:txBody>
                    <a:bodyPr/>
                    <a:lstStyle/>
                    <a:p>
                      <a:r>
                        <a:rPr lang="en-US" dirty="0" smtClean="0"/>
                        <a:t>     Annual Dinner</a:t>
                      </a:r>
                    </a:p>
                    <a:p>
                      <a:r>
                        <a:rPr lang="en-US" dirty="0" smtClean="0"/>
                        <a:t>To Rent </a:t>
                      </a:r>
                    </a:p>
                    <a:p>
                      <a:r>
                        <a:rPr lang="en-US" dirty="0" smtClean="0"/>
                        <a:t>To Receipts</a:t>
                      </a:r>
                      <a:r>
                        <a:rPr lang="en-US" baseline="0" dirty="0" smtClean="0"/>
                        <a:t> on Annual Sports </a:t>
                      </a:r>
                    </a:p>
                    <a:p>
                      <a:r>
                        <a:rPr lang="en-US" baseline="0" dirty="0" smtClean="0"/>
                        <a:t>To Sale of Old Sports Materials</a:t>
                      </a:r>
                    </a:p>
                    <a:p>
                      <a:r>
                        <a:rPr lang="en-US" baseline="0" dirty="0" smtClean="0"/>
                        <a:t>To Sale of Old Magazines</a:t>
                      </a:r>
                    </a:p>
                    <a:p>
                      <a:r>
                        <a:rPr lang="en-US" baseline="0" dirty="0" smtClean="0"/>
                        <a:t>To Sundry Receipts </a:t>
                      </a:r>
                    </a:p>
                    <a:p>
                      <a:r>
                        <a:rPr lang="en-US" baseline="0" dirty="0" smtClean="0"/>
                        <a:t>To Balance (Bank Overdraft)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Sundry</a:t>
                      </a:r>
                      <a:r>
                        <a:rPr lang="en-US" baseline="0" dirty="0" smtClean="0"/>
                        <a:t> Expenses </a:t>
                      </a:r>
                    </a:p>
                    <a:p>
                      <a:r>
                        <a:rPr lang="en-US" baseline="0" dirty="0" smtClean="0"/>
                        <a:t>By Annual Dinner Expenses </a:t>
                      </a:r>
                    </a:p>
                    <a:p>
                      <a:r>
                        <a:rPr lang="en-US" baseline="0" dirty="0" smtClean="0"/>
                        <a:t>By 19% Investments</a:t>
                      </a:r>
                    </a:p>
                    <a:p>
                      <a:r>
                        <a:rPr lang="en-US" baseline="0" dirty="0" smtClean="0"/>
                        <a:t>By Balance</a:t>
                      </a:r>
                    </a:p>
                    <a:p>
                      <a:r>
                        <a:rPr lang="en-US" baseline="0" dirty="0" smtClean="0"/>
                        <a:t>Cash                          XXX</a:t>
                      </a:r>
                    </a:p>
                    <a:p>
                      <a:r>
                        <a:rPr lang="en-US" baseline="0" dirty="0" smtClean="0"/>
                        <a:t>Bank                         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XXX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3966693" y="3412901"/>
            <a:ext cx="1004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966693" y="3670479"/>
            <a:ext cx="1004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856113" y="3721994"/>
            <a:ext cx="1183425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56113" y="3412901"/>
            <a:ext cx="1183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963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505</Words>
  <Application>Microsoft Office PowerPoint</Application>
  <PresentationFormat>Widescreen</PresentationFormat>
  <Paragraphs>251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B.COM.I SEM I</vt:lpstr>
      <vt:lpstr>TYPES OF ACCOUNT</vt:lpstr>
      <vt:lpstr>                 JOURNAL ENTRY</vt:lpstr>
      <vt:lpstr>             TRADING ACCOUNT            FOR THE YEAR ENDING…….</vt:lpstr>
      <vt:lpstr>             PROFIT AND LOSS ACCOUNT               FOR THE YEAR ENDING……….</vt:lpstr>
      <vt:lpstr>                  BALANCE SHEET                     AS ON …………</vt:lpstr>
      <vt:lpstr>  RECEIPTS  AND PAYMENTS ACCOUNTS         For The Year Ending ……………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B.COM.I SEM I</dc:title>
  <dc:creator>as</dc:creator>
  <cp:lastModifiedBy>as</cp:lastModifiedBy>
  <cp:revision>15</cp:revision>
  <dcterms:created xsi:type="dcterms:W3CDTF">2022-01-15T12:42:18Z</dcterms:created>
  <dcterms:modified xsi:type="dcterms:W3CDTF">2022-02-07T15:36:00Z</dcterms:modified>
</cp:coreProperties>
</file>